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2" r:id="rId1"/>
  </p:sldMasterIdLst>
  <p:notesMasterIdLst>
    <p:notesMasterId r:id="rId20"/>
  </p:notesMasterIdLst>
  <p:sldIdLst>
    <p:sldId id="276" r:id="rId2"/>
    <p:sldId id="259" r:id="rId3"/>
    <p:sldId id="257" r:id="rId4"/>
    <p:sldId id="258" r:id="rId5"/>
    <p:sldId id="260" r:id="rId6"/>
    <p:sldId id="278" r:id="rId7"/>
    <p:sldId id="272" r:id="rId8"/>
    <p:sldId id="267" r:id="rId9"/>
    <p:sldId id="270" r:id="rId10"/>
    <p:sldId id="262" r:id="rId11"/>
    <p:sldId id="271" r:id="rId12"/>
    <p:sldId id="268" r:id="rId13"/>
    <p:sldId id="269" r:id="rId14"/>
    <p:sldId id="274" r:id="rId15"/>
    <p:sldId id="279" r:id="rId16"/>
    <p:sldId id="277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shchedrina\Desktop\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'1'!$D$20</c:f>
              <c:strCache>
                <c:ptCount val="1"/>
                <c:pt idx="0">
                  <c:v>Коммерческое обслуживание</c:v>
                </c:pt>
              </c:strCache>
            </c:strRef>
          </c:tx>
          <c:invertIfNegative val="0"/>
          <c:cat>
            <c:strRef>
              <c:f>'1'!$C$21:$C$23</c:f>
              <c:strCache>
                <c:ptCount val="3"/>
                <c:pt idx="0">
                  <c:v>Березин Виталий Иванович</c:v>
                </c:pt>
                <c:pt idx="1">
                  <c:v>Смирнов Владимир Семенович</c:v>
                </c:pt>
                <c:pt idx="2">
                  <c:v>Миронов Иван Станиславович</c:v>
                </c:pt>
              </c:strCache>
            </c:strRef>
          </c:cat>
          <c:val>
            <c:numRef>
              <c:f>'1'!$D$21:$D$23</c:f>
              <c:numCache>
                <c:formatCode>General</c:formatCode>
                <c:ptCount val="3"/>
                <c:pt idx="0">
                  <c:v>12.5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E-416E-9C37-18156015A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80704"/>
        <c:axId val="87254528"/>
        <c:axId val="33561216"/>
      </c:bar3DChart>
      <c:catAx>
        <c:axId val="7028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254528"/>
        <c:crosses val="autoZero"/>
        <c:auto val="1"/>
        <c:lblAlgn val="ctr"/>
        <c:lblOffset val="100"/>
        <c:noMultiLvlLbl val="0"/>
      </c:catAx>
      <c:valAx>
        <c:axId val="87254528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70280704"/>
        <c:crosses val="autoZero"/>
        <c:crossBetween val="between"/>
      </c:valAx>
      <c:serAx>
        <c:axId val="33561216"/>
        <c:scaling>
          <c:orientation val="minMax"/>
        </c:scaling>
        <c:delete val="1"/>
        <c:axPos val="b"/>
        <c:majorTickMark val="none"/>
        <c:minorTickMark val="none"/>
        <c:tickLblPos val="none"/>
        <c:crossAx val="8725452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5BC6B-B399-45C9-86A9-358732765796}" type="doc">
      <dgm:prSet loTypeId="urn:microsoft.com/office/officeart/2005/8/layout/matrix1" loCatId="matrix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E2BF6F-A73C-46F9-B7CC-90DD79F08DAB}">
      <dgm:prSet phldrT="[Текст]" custT="1"/>
      <dgm:spPr/>
      <dgm:t>
        <a:bodyPr/>
        <a:lstStyle/>
        <a:p>
          <a:r>
            <a:rPr lang="ru-RU" sz="2400" dirty="0"/>
            <a:t>Диспетчера</a:t>
          </a:r>
        </a:p>
        <a:p>
          <a:r>
            <a:rPr lang="ru-RU" sz="2400" dirty="0"/>
            <a:t>видят полную картину и выдают распоряжения</a:t>
          </a:r>
        </a:p>
      </dgm:t>
    </dgm:pt>
    <dgm:pt modelId="{EE99F8D0-83C6-415E-AF39-9D35AE8B1CDE}" type="parTrans" cxnId="{86C5580B-5C4A-4696-AABA-546E4CDD3B94}">
      <dgm:prSet/>
      <dgm:spPr/>
      <dgm:t>
        <a:bodyPr/>
        <a:lstStyle/>
        <a:p>
          <a:endParaRPr lang="ru-RU"/>
        </a:p>
      </dgm:t>
    </dgm:pt>
    <dgm:pt modelId="{62F9273C-8F39-41A4-818C-E26D5D6E26FF}" type="sibTrans" cxnId="{86C5580B-5C4A-4696-AABA-546E4CDD3B94}">
      <dgm:prSet/>
      <dgm:spPr/>
      <dgm:t>
        <a:bodyPr/>
        <a:lstStyle/>
        <a:p>
          <a:endParaRPr lang="ru-RU"/>
        </a:p>
      </dgm:t>
    </dgm:pt>
    <dgm:pt modelId="{6CFA4930-E0DB-4294-913A-47FF8EE982D2}">
      <dgm:prSet custT="1"/>
      <dgm:spPr/>
      <dgm:t>
        <a:bodyPr/>
        <a:lstStyle/>
        <a:p>
          <a:r>
            <a:rPr lang="ru-RU" sz="2400" dirty="0" err="1"/>
            <a:t>Супервайзеры</a:t>
          </a:r>
          <a:r>
            <a:rPr lang="ru-RU" sz="2400" dirty="0"/>
            <a:t> </a:t>
          </a:r>
        </a:p>
        <a:p>
          <a:r>
            <a:rPr lang="ru-RU" sz="2400" dirty="0"/>
            <a:t> контролируют работы и подтверждают выполнение</a:t>
          </a:r>
        </a:p>
      </dgm:t>
    </dgm:pt>
    <dgm:pt modelId="{F1B3E2A5-CD99-4C08-953C-72F57FB8EB24}" type="parTrans" cxnId="{BCE01D54-B647-47C7-B666-C9EAE8891E0E}">
      <dgm:prSet/>
      <dgm:spPr/>
      <dgm:t>
        <a:bodyPr/>
        <a:lstStyle/>
        <a:p>
          <a:endParaRPr lang="ru-RU"/>
        </a:p>
      </dgm:t>
    </dgm:pt>
    <dgm:pt modelId="{546FCB66-58E6-49C1-AD59-46AB531CAD14}" type="sibTrans" cxnId="{BCE01D54-B647-47C7-B666-C9EAE8891E0E}">
      <dgm:prSet/>
      <dgm:spPr/>
      <dgm:t>
        <a:bodyPr/>
        <a:lstStyle/>
        <a:p>
          <a:endParaRPr lang="ru-RU"/>
        </a:p>
      </dgm:t>
    </dgm:pt>
    <dgm:pt modelId="{A41E573A-39E8-42DB-BB64-BE84E8959AC0}">
      <dgm:prSet custT="1"/>
      <dgm:spPr/>
      <dgm:t>
        <a:bodyPr/>
        <a:lstStyle/>
        <a:p>
          <a:r>
            <a:rPr lang="ru-RU" sz="2400" dirty="0"/>
            <a:t>Исполнители </a:t>
          </a:r>
        </a:p>
        <a:p>
          <a:r>
            <a:rPr lang="ru-RU" sz="2400" dirty="0"/>
            <a:t>получают команды и докладывают о выполнении</a:t>
          </a:r>
        </a:p>
      </dgm:t>
    </dgm:pt>
    <dgm:pt modelId="{F043625A-8D15-43AE-8DC6-316F5E681C1A}" type="parTrans" cxnId="{0C76E22B-EE3F-4E82-B456-85C2288552EB}">
      <dgm:prSet/>
      <dgm:spPr/>
      <dgm:t>
        <a:bodyPr/>
        <a:lstStyle/>
        <a:p>
          <a:endParaRPr lang="ru-RU"/>
        </a:p>
      </dgm:t>
    </dgm:pt>
    <dgm:pt modelId="{F198EFBF-D223-4F8A-9E29-FCD98602FF5E}" type="sibTrans" cxnId="{0C76E22B-EE3F-4E82-B456-85C2288552EB}">
      <dgm:prSet/>
      <dgm:spPr/>
      <dgm:t>
        <a:bodyPr/>
        <a:lstStyle/>
        <a:p>
          <a:endParaRPr lang="ru-RU"/>
        </a:p>
      </dgm:t>
    </dgm:pt>
    <dgm:pt modelId="{E9FC7B1B-1C38-42DF-BE1A-E0AEC7793555}">
      <dgm:prSet custT="1"/>
      <dgm:spPr/>
      <dgm:t>
        <a:bodyPr/>
        <a:lstStyle/>
        <a:p>
          <a:r>
            <a:rPr lang="ru-RU" sz="2400" dirty="0"/>
            <a:t>Менеджеры </a:t>
          </a:r>
        </a:p>
        <a:p>
          <a:r>
            <a:rPr lang="ru-RU" sz="2400" dirty="0"/>
            <a:t>анализируют общую картину</a:t>
          </a:r>
        </a:p>
      </dgm:t>
    </dgm:pt>
    <dgm:pt modelId="{6601D015-AEE4-463A-A6F6-BA5D0D1C4DA8}" type="parTrans" cxnId="{09C57206-3BCE-4360-A786-3684B875793F}">
      <dgm:prSet/>
      <dgm:spPr/>
      <dgm:t>
        <a:bodyPr/>
        <a:lstStyle/>
        <a:p>
          <a:endParaRPr lang="ru-RU"/>
        </a:p>
      </dgm:t>
    </dgm:pt>
    <dgm:pt modelId="{012C48B9-AE2E-4128-872B-7805C5708085}" type="sibTrans" cxnId="{09C57206-3BCE-4360-A786-3684B875793F}">
      <dgm:prSet/>
      <dgm:spPr/>
      <dgm:t>
        <a:bodyPr/>
        <a:lstStyle/>
        <a:p>
          <a:endParaRPr lang="ru-RU"/>
        </a:p>
      </dgm:t>
    </dgm:pt>
    <dgm:pt modelId="{414C66FE-A1E5-43A3-A0FA-AD44BF4F2ABF}">
      <dgm:prSet phldrT="[Текст]" custT="1"/>
      <dgm:spPr/>
      <dgm:t>
        <a:bodyPr/>
        <a:lstStyle/>
        <a:p>
          <a:r>
            <a:rPr lang="ru-RU" sz="2400" b="1" dirty="0"/>
            <a:t>ЕДИНАЯ ИНФОРМАЦИОННАЯ СИСТЕМА</a:t>
          </a:r>
        </a:p>
      </dgm:t>
    </dgm:pt>
    <dgm:pt modelId="{00F817F7-B760-4A4E-B756-4D854E05D729}" type="parTrans" cxnId="{1632E8F2-1468-45D5-B7FB-462882282B8D}">
      <dgm:prSet/>
      <dgm:spPr/>
      <dgm:t>
        <a:bodyPr/>
        <a:lstStyle/>
        <a:p>
          <a:endParaRPr lang="ru-RU"/>
        </a:p>
      </dgm:t>
    </dgm:pt>
    <dgm:pt modelId="{F565A341-7AD0-47D0-A585-A84432509AA9}" type="sibTrans" cxnId="{1632E8F2-1468-45D5-B7FB-462882282B8D}">
      <dgm:prSet/>
      <dgm:spPr/>
      <dgm:t>
        <a:bodyPr/>
        <a:lstStyle/>
        <a:p>
          <a:endParaRPr lang="ru-RU"/>
        </a:p>
      </dgm:t>
    </dgm:pt>
    <dgm:pt modelId="{B43821FF-193A-4A76-8101-A78DEE9A9A55}" type="pres">
      <dgm:prSet presAssocID="{BEE5BC6B-B399-45C9-86A9-3587327657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B05480-BCAB-4609-B882-5A3590B64657}" type="pres">
      <dgm:prSet presAssocID="{BEE5BC6B-B399-45C9-86A9-358732765796}" presName="matrix" presStyleCnt="0"/>
      <dgm:spPr/>
    </dgm:pt>
    <dgm:pt modelId="{0CDA919C-B2B9-406C-86D2-B2B3DA760C74}" type="pres">
      <dgm:prSet presAssocID="{BEE5BC6B-B399-45C9-86A9-358732765796}" presName="tile1" presStyleLbl="node1" presStyleIdx="0" presStyleCnt="4"/>
      <dgm:spPr/>
    </dgm:pt>
    <dgm:pt modelId="{C22C5C5B-D2DB-4E3C-9BE2-32E55D313C97}" type="pres">
      <dgm:prSet presAssocID="{BEE5BC6B-B399-45C9-86A9-3587327657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01D747-ABB7-45C0-930F-F9FE98F1E38B}" type="pres">
      <dgm:prSet presAssocID="{BEE5BC6B-B399-45C9-86A9-358732765796}" presName="tile2" presStyleLbl="node1" presStyleIdx="1" presStyleCnt="4"/>
      <dgm:spPr/>
    </dgm:pt>
    <dgm:pt modelId="{E1441080-24D2-41C9-AD6C-83FCB525CF4F}" type="pres">
      <dgm:prSet presAssocID="{BEE5BC6B-B399-45C9-86A9-3587327657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EB3B98F-C308-4387-A227-097BE3C81825}" type="pres">
      <dgm:prSet presAssocID="{BEE5BC6B-B399-45C9-86A9-358732765796}" presName="tile3" presStyleLbl="node1" presStyleIdx="2" presStyleCnt="4"/>
      <dgm:spPr/>
    </dgm:pt>
    <dgm:pt modelId="{F9F348EF-8CD8-4534-B331-F47F98EF0310}" type="pres">
      <dgm:prSet presAssocID="{BEE5BC6B-B399-45C9-86A9-3587327657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3EDEB9-6616-42FF-B65B-DE0DD724ADB5}" type="pres">
      <dgm:prSet presAssocID="{BEE5BC6B-B399-45C9-86A9-358732765796}" presName="tile4" presStyleLbl="node1" presStyleIdx="3" presStyleCnt="4"/>
      <dgm:spPr/>
    </dgm:pt>
    <dgm:pt modelId="{081141D2-A502-47B9-9BDB-88A1DA151D4D}" type="pres">
      <dgm:prSet presAssocID="{BEE5BC6B-B399-45C9-86A9-3587327657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8B4C62-2FDE-4EA0-95D8-83780DB36DB6}" type="pres">
      <dgm:prSet presAssocID="{BEE5BC6B-B399-45C9-86A9-358732765796}" presName="centerTile" presStyleLbl="fgShp" presStyleIdx="0" presStyleCnt="1" custScaleX="154321">
        <dgm:presLayoutVars>
          <dgm:chMax val="0"/>
          <dgm:chPref val="0"/>
        </dgm:presLayoutVars>
      </dgm:prSet>
      <dgm:spPr/>
    </dgm:pt>
  </dgm:ptLst>
  <dgm:cxnLst>
    <dgm:cxn modelId="{1046C304-F0AA-45C4-8E85-453F615432DC}" type="presOf" srcId="{E9FC7B1B-1C38-42DF-BE1A-E0AEC7793555}" destId="{F93EDEB9-6616-42FF-B65B-DE0DD724ADB5}" srcOrd="0" destOrd="0" presId="urn:microsoft.com/office/officeart/2005/8/layout/matrix1"/>
    <dgm:cxn modelId="{09C57206-3BCE-4360-A786-3684B875793F}" srcId="{414C66FE-A1E5-43A3-A0FA-AD44BF4F2ABF}" destId="{E9FC7B1B-1C38-42DF-BE1A-E0AEC7793555}" srcOrd="3" destOrd="0" parTransId="{6601D015-AEE4-463A-A6F6-BA5D0D1C4DA8}" sibTransId="{012C48B9-AE2E-4128-872B-7805C5708085}"/>
    <dgm:cxn modelId="{86C5580B-5C4A-4696-AABA-546E4CDD3B94}" srcId="{414C66FE-A1E5-43A3-A0FA-AD44BF4F2ABF}" destId="{7AE2BF6F-A73C-46F9-B7CC-90DD79F08DAB}" srcOrd="0" destOrd="0" parTransId="{EE99F8D0-83C6-415E-AF39-9D35AE8B1CDE}" sibTransId="{62F9273C-8F39-41A4-818C-E26D5D6E26FF}"/>
    <dgm:cxn modelId="{1A382015-2364-491D-8556-B5ACA5FC347D}" type="presOf" srcId="{BEE5BC6B-B399-45C9-86A9-358732765796}" destId="{B43821FF-193A-4A76-8101-A78DEE9A9A55}" srcOrd="0" destOrd="0" presId="urn:microsoft.com/office/officeart/2005/8/layout/matrix1"/>
    <dgm:cxn modelId="{0C76E22B-EE3F-4E82-B456-85C2288552EB}" srcId="{414C66FE-A1E5-43A3-A0FA-AD44BF4F2ABF}" destId="{A41E573A-39E8-42DB-BB64-BE84E8959AC0}" srcOrd="2" destOrd="0" parTransId="{F043625A-8D15-43AE-8DC6-316F5E681C1A}" sibTransId="{F198EFBF-D223-4F8A-9E29-FCD98602FF5E}"/>
    <dgm:cxn modelId="{5569686B-F580-4E64-AF1B-3F819FF18C26}" type="presOf" srcId="{A41E573A-39E8-42DB-BB64-BE84E8959AC0}" destId="{7EB3B98F-C308-4387-A227-097BE3C81825}" srcOrd="0" destOrd="0" presId="urn:microsoft.com/office/officeart/2005/8/layout/matrix1"/>
    <dgm:cxn modelId="{FD5D026D-8B50-4D95-973F-F5E7A27FAC8C}" type="presOf" srcId="{E9FC7B1B-1C38-42DF-BE1A-E0AEC7793555}" destId="{081141D2-A502-47B9-9BDB-88A1DA151D4D}" srcOrd="1" destOrd="0" presId="urn:microsoft.com/office/officeart/2005/8/layout/matrix1"/>
    <dgm:cxn modelId="{986FA64E-BF27-4094-B02A-A7BAEEE3A29D}" type="presOf" srcId="{7AE2BF6F-A73C-46F9-B7CC-90DD79F08DAB}" destId="{0CDA919C-B2B9-406C-86D2-B2B3DA760C74}" srcOrd="0" destOrd="0" presId="urn:microsoft.com/office/officeart/2005/8/layout/matrix1"/>
    <dgm:cxn modelId="{BCE01D54-B647-47C7-B666-C9EAE8891E0E}" srcId="{414C66FE-A1E5-43A3-A0FA-AD44BF4F2ABF}" destId="{6CFA4930-E0DB-4294-913A-47FF8EE982D2}" srcOrd="1" destOrd="0" parTransId="{F1B3E2A5-CD99-4C08-953C-72F57FB8EB24}" sibTransId="{546FCB66-58E6-49C1-AD59-46AB531CAD14}"/>
    <dgm:cxn modelId="{DD30EB9D-7FFF-47DC-9AA7-11E92B318125}" type="presOf" srcId="{6CFA4930-E0DB-4294-913A-47FF8EE982D2}" destId="{E1441080-24D2-41C9-AD6C-83FCB525CF4F}" srcOrd="1" destOrd="0" presId="urn:microsoft.com/office/officeart/2005/8/layout/matrix1"/>
    <dgm:cxn modelId="{3235DCB6-A0B9-4AE2-9253-04EFF576239A}" type="presOf" srcId="{7AE2BF6F-A73C-46F9-B7CC-90DD79F08DAB}" destId="{C22C5C5B-D2DB-4E3C-9BE2-32E55D313C97}" srcOrd="1" destOrd="0" presId="urn:microsoft.com/office/officeart/2005/8/layout/matrix1"/>
    <dgm:cxn modelId="{5C0D9CC3-44C5-4C49-AF70-6F4E9AF55E95}" type="presOf" srcId="{414C66FE-A1E5-43A3-A0FA-AD44BF4F2ABF}" destId="{948B4C62-2FDE-4EA0-95D8-83780DB36DB6}" srcOrd="0" destOrd="0" presId="urn:microsoft.com/office/officeart/2005/8/layout/matrix1"/>
    <dgm:cxn modelId="{7AC21CDE-A8C7-4409-BB8D-5299350C5EF9}" type="presOf" srcId="{6CFA4930-E0DB-4294-913A-47FF8EE982D2}" destId="{3801D747-ABB7-45C0-930F-F9FE98F1E38B}" srcOrd="0" destOrd="0" presId="urn:microsoft.com/office/officeart/2005/8/layout/matrix1"/>
    <dgm:cxn modelId="{628861E5-3AA7-436B-B0B2-11F7D5C61ACA}" type="presOf" srcId="{A41E573A-39E8-42DB-BB64-BE84E8959AC0}" destId="{F9F348EF-8CD8-4534-B331-F47F98EF0310}" srcOrd="1" destOrd="0" presId="urn:microsoft.com/office/officeart/2005/8/layout/matrix1"/>
    <dgm:cxn modelId="{1632E8F2-1468-45D5-B7FB-462882282B8D}" srcId="{BEE5BC6B-B399-45C9-86A9-358732765796}" destId="{414C66FE-A1E5-43A3-A0FA-AD44BF4F2ABF}" srcOrd="0" destOrd="0" parTransId="{00F817F7-B760-4A4E-B756-4D854E05D729}" sibTransId="{F565A341-7AD0-47D0-A585-A84432509AA9}"/>
    <dgm:cxn modelId="{63A8448C-5823-493F-8C0B-A9A5CDC38A43}" type="presParOf" srcId="{B43821FF-193A-4A76-8101-A78DEE9A9A55}" destId="{E9B05480-BCAB-4609-B882-5A3590B64657}" srcOrd="0" destOrd="0" presId="urn:microsoft.com/office/officeart/2005/8/layout/matrix1"/>
    <dgm:cxn modelId="{31DEED61-062D-4F03-AC38-6B5E028F5457}" type="presParOf" srcId="{E9B05480-BCAB-4609-B882-5A3590B64657}" destId="{0CDA919C-B2B9-406C-86D2-B2B3DA760C74}" srcOrd="0" destOrd="0" presId="urn:microsoft.com/office/officeart/2005/8/layout/matrix1"/>
    <dgm:cxn modelId="{38916946-DDC5-40CF-9401-3ED169486C8B}" type="presParOf" srcId="{E9B05480-BCAB-4609-B882-5A3590B64657}" destId="{C22C5C5B-D2DB-4E3C-9BE2-32E55D313C97}" srcOrd="1" destOrd="0" presId="urn:microsoft.com/office/officeart/2005/8/layout/matrix1"/>
    <dgm:cxn modelId="{867069E2-A0DC-446A-9467-4679CFEC439B}" type="presParOf" srcId="{E9B05480-BCAB-4609-B882-5A3590B64657}" destId="{3801D747-ABB7-45C0-930F-F9FE98F1E38B}" srcOrd="2" destOrd="0" presId="urn:microsoft.com/office/officeart/2005/8/layout/matrix1"/>
    <dgm:cxn modelId="{75E10E3D-E113-46DB-98F6-671C94848935}" type="presParOf" srcId="{E9B05480-BCAB-4609-B882-5A3590B64657}" destId="{E1441080-24D2-41C9-AD6C-83FCB525CF4F}" srcOrd="3" destOrd="0" presId="urn:microsoft.com/office/officeart/2005/8/layout/matrix1"/>
    <dgm:cxn modelId="{03B13B08-A455-4FA2-B498-C42D52853A52}" type="presParOf" srcId="{E9B05480-BCAB-4609-B882-5A3590B64657}" destId="{7EB3B98F-C308-4387-A227-097BE3C81825}" srcOrd="4" destOrd="0" presId="urn:microsoft.com/office/officeart/2005/8/layout/matrix1"/>
    <dgm:cxn modelId="{575CC69E-B960-4699-9E82-00301FBA7E7D}" type="presParOf" srcId="{E9B05480-BCAB-4609-B882-5A3590B64657}" destId="{F9F348EF-8CD8-4534-B331-F47F98EF0310}" srcOrd="5" destOrd="0" presId="urn:microsoft.com/office/officeart/2005/8/layout/matrix1"/>
    <dgm:cxn modelId="{C999F13C-0B83-4AE2-89D3-F425940B18B3}" type="presParOf" srcId="{E9B05480-BCAB-4609-B882-5A3590B64657}" destId="{F93EDEB9-6616-42FF-B65B-DE0DD724ADB5}" srcOrd="6" destOrd="0" presId="urn:microsoft.com/office/officeart/2005/8/layout/matrix1"/>
    <dgm:cxn modelId="{D0E0321E-E7A9-48CD-94B8-A66C4F49994C}" type="presParOf" srcId="{E9B05480-BCAB-4609-B882-5A3590B64657}" destId="{081141D2-A502-47B9-9BDB-88A1DA151D4D}" srcOrd="7" destOrd="0" presId="urn:microsoft.com/office/officeart/2005/8/layout/matrix1"/>
    <dgm:cxn modelId="{ED4828EE-A56B-4949-9947-08977208C378}" type="presParOf" srcId="{B43821FF-193A-4A76-8101-A78DEE9A9A55}" destId="{948B4C62-2FDE-4EA0-95D8-83780DB36D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A919C-B2B9-406C-86D2-B2B3DA760C74}">
      <dsp:nvSpPr>
        <dsp:cNvPr id="0" name=""/>
        <dsp:cNvSpPr/>
      </dsp:nvSpPr>
      <dsp:spPr>
        <a:xfrm rot="16200000">
          <a:off x="847328" y="-847328"/>
          <a:ext cx="2420143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Диспетчера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видят полную картину и выдают распоряжения</a:t>
          </a:r>
        </a:p>
      </dsp:txBody>
      <dsp:txXfrm rot="5400000">
        <a:off x="0" y="0"/>
        <a:ext cx="4114800" cy="1815107"/>
      </dsp:txXfrm>
    </dsp:sp>
    <dsp:sp modelId="{3801D747-ABB7-45C0-930F-F9FE98F1E38B}">
      <dsp:nvSpPr>
        <dsp:cNvPr id="0" name=""/>
        <dsp:cNvSpPr/>
      </dsp:nvSpPr>
      <dsp:spPr>
        <a:xfrm>
          <a:off x="4114800" y="0"/>
          <a:ext cx="4114800" cy="2420143"/>
        </a:xfrm>
        <a:prstGeom prst="round1Rect">
          <a:avLst/>
        </a:prstGeom>
        <a:solidFill>
          <a:schemeClr val="accent2">
            <a:hueOff val="1057415"/>
            <a:satOff val="3152"/>
            <a:lumOff val="-66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Супервайзеры</a:t>
          </a:r>
          <a:r>
            <a:rPr lang="ru-RU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контролируют работы и подтверждают выполнение</a:t>
          </a:r>
        </a:p>
      </dsp:txBody>
      <dsp:txXfrm>
        <a:off x="4114800" y="0"/>
        <a:ext cx="4114800" cy="1815107"/>
      </dsp:txXfrm>
    </dsp:sp>
    <dsp:sp modelId="{7EB3B98F-C308-4387-A227-097BE3C81825}">
      <dsp:nvSpPr>
        <dsp:cNvPr id="0" name=""/>
        <dsp:cNvSpPr/>
      </dsp:nvSpPr>
      <dsp:spPr>
        <a:xfrm rot="10800000">
          <a:off x="0" y="2420143"/>
          <a:ext cx="4114800" cy="2420143"/>
        </a:xfrm>
        <a:prstGeom prst="round1Rect">
          <a:avLst/>
        </a:prstGeom>
        <a:solidFill>
          <a:schemeClr val="accent2">
            <a:hueOff val="2114829"/>
            <a:satOff val="6305"/>
            <a:lumOff val="-132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Исполнители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получают команды и докладывают о выполнении</a:t>
          </a:r>
        </a:p>
      </dsp:txBody>
      <dsp:txXfrm rot="10800000">
        <a:off x="0" y="3025179"/>
        <a:ext cx="4114800" cy="1815107"/>
      </dsp:txXfrm>
    </dsp:sp>
    <dsp:sp modelId="{F93EDEB9-6616-42FF-B65B-DE0DD724ADB5}">
      <dsp:nvSpPr>
        <dsp:cNvPr id="0" name=""/>
        <dsp:cNvSpPr/>
      </dsp:nvSpPr>
      <dsp:spPr>
        <a:xfrm rot="5400000">
          <a:off x="4962128" y="1572815"/>
          <a:ext cx="2420143" cy="4114800"/>
        </a:xfrm>
        <a:prstGeom prst="round1Rect">
          <a:avLst/>
        </a:prstGeom>
        <a:solidFill>
          <a:schemeClr val="accent2">
            <a:hueOff val="3172244"/>
            <a:satOff val="9457"/>
            <a:lumOff val="-198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Менеджеры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анализируют общую картину</a:t>
          </a:r>
        </a:p>
      </dsp:txBody>
      <dsp:txXfrm rot="-5400000">
        <a:off x="4114800" y="3025179"/>
        <a:ext cx="4114800" cy="1815107"/>
      </dsp:txXfrm>
    </dsp:sp>
    <dsp:sp modelId="{948B4C62-2FDE-4EA0-95D8-83780DB36DB6}">
      <dsp:nvSpPr>
        <dsp:cNvPr id="0" name=""/>
        <dsp:cNvSpPr/>
      </dsp:nvSpPr>
      <dsp:spPr>
        <a:xfrm>
          <a:off x="2209799" y="1815107"/>
          <a:ext cx="3810000" cy="121007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ЕДИНАЯ ИНФОРМАЦИОННАЯ СИСТЕМА</a:t>
          </a:r>
        </a:p>
      </dsp:txBody>
      <dsp:txXfrm>
        <a:off x="2268870" y="1874178"/>
        <a:ext cx="3691858" cy="109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D97AEB-3970-44AF-95D8-E6F41B12A1C6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778B27-00C2-42CB-8BDD-FEA7DCF37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4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108113105, Jorg Greuel /Digital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9300"/>
            <a:ext cx="3048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8" name="Picture 46" descr="AA045753, Jason Reed /Digital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27238"/>
            <a:ext cx="39814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Группа 24"/>
          <p:cNvGrpSpPr>
            <a:grpSpLocks/>
          </p:cNvGrpSpPr>
          <p:nvPr/>
        </p:nvGrpSpPr>
        <p:grpSpPr bwMode="auto">
          <a:xfrm>
            <a:off x="38100" y="2327275"/>
            <a:ext cx="9048750" cy="1968500"/>
            <a:chOff x="38100" y="2327274"/>
            <a:chExt cx="9048750" cy="1967850"/>
          </a:xfrm>
        </p:grpSpPr>
        <p:pic>
          <p:nvPicPr>
            <p:cNvPr id="17" name="Picture 32" descr="http://cache2.asset-cache.net/xr/97970631.jpg?v=1&amp;c=NewsMaker&amp;k=3&amp;d=2CF8528E6AC17C4F0414294C007A0861B3FA90FD6C1A4E0009FABBD8D09F12D2EC7C5022FB410D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41" r="5502"/>
            <a:stretch>
              <a:fillRect/>
            </a:stretch>
          </p:blipFill>
          <p:spPr bwMode="auto">
            <a:xfrm>
              <a:off x="6355404" y="2327275"/>
              <a:ext cx="2712396" cy="194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571750" y="2327274"/>
              <a:ext cx="46038" cy="1964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332538" y="2327274"/>
              <a:ext cx="46037" cy="1964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100" y="2327274"/>
              <a:ext cx="9029700" cy="46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150" y="4249102"/>
              <a:ext cx="9029700" cy="46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71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ED529-346C-4C74-9F1D-9DC8E091EEC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696F3-8140-4234-8639-1258B31FEF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E6B89-E01A-41A6-AF70-23ECB5379E8E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C0EE5-E20B-4097-AF03-B83C58537B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5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B55D9B-C879-430F-92AE-68BBE83D2173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40EF2-C862-4AC5-B018-E5760BC28A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9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107797362, PhotoAlto/Frederic Cirou /PhotoAlto Agency RF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/>
          <a:stretch>
            <a:fillRect/>
          </a:stretch>
        </p:blipFill>
        <p:spPr bwMode="auto">
          <a:xfrm>
            <a:off x="2253258" y="3328987"/>
            <a:ext cx="33813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4" descr="102851768, Maciej Frolow /Brand X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/>
          <a:stretch>
            <a:fillRect/>
          </a:stretch>
        </p:blipFill>
        <p:spPr bwMode="auto">
          <a:xfrm>
            <a:off x="5676900" y="2327275"/>
            <a:ext cx="33845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cache2.asset-cache.net/xr/97970631.jpg?v=1&amp;c=NewsMaker&amp;k=3&amp;d=2CF8528E6AC17C4F0414294C007A0861B3FA90FD6C1A4E0009FABBD8D09F12D2EC7C5022FB410D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1"/>
          <a:stretch>
            <a:fillRect/>
          </a:stretch>
        </p:blipFill>
        <p:spPr bwMode="auto">
          <a:xfrm>
            <a:off x="3943946" y="4149080"/>
            <a:ext cx="287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109433751, Panoramic Images /Panoramic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21" y="1446857"/>
            <a:ext cx="57086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8B53-4397-4414-B36A-43E78D1F6B7D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0EF2-C862-4AC5-B018-E5760BC28A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2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000" y="533400"/>
            <a:ext cx="8458200" cy="9144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z="4000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0EF2-C862-4AC5-B018-E5760BC28A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B7D4D-EA21-4642-A37B-7EBF9D802AE1}" type="datetime1">
              <a:rPr lang="ru-RU" smtClean="0"/>
              <a:t>16.01.2019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C146-1A19-482A-AE01-1824749E0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9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C2AEE2-6F0A-4AD1-AB8B-FB74C3067354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CD327-047E-4A27-BB4E-C57ED8D670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D4E6B-820E-42DC-AF89-04F59EF3F616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345CA5-2908-4DC2-8B09-A7F30AC6E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48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50093-03F3-4F68-BAAC-075DEFC1A7B0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D880C-9219-4847-8236-A3B075A1B3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3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C8264-3661-4E65-BB8D-2343EBA9C1F8}" type="datetime1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159E8-270B-4777-9496-84D4F600B2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6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DFF28F-20A4-4457-921A-1EB52715CBA2}" type="datetime1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4B921-CA3B-4036-A528-DC133C3604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5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7C3B9-BDA7-4719-98B7-8BF52E85F08C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49425-DBF5-4EB9-BE1C-3BE27A8061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F34221-E6BC-43D8-ABF7-F4B7AB88F9A4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ABEB6-3E27-4C8B-99EC-AA23BE7441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9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gray">
          <a:xfrm>
            <a:off x="0" y="6525344"/>
            <a:ext cx="9144000" cy="332656"/>
          </a:xfrm>
          <a:prstGeom prst="rect">
            <a:avLst/>
          </a:prstGeom>
          <a:gradFill rotWithShape="0">
            <a:gsLst>
              <a:gs pos="0">
                <a:schemeClr val="accent4">
                  <a:lumMod val="50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1588" y="287648"/>
            <a:ext cx="9142412" cy="1038420"/>
            <a:chOff x="-1" y="196"/>
            <a:chExt cx="5768" cy="641"/>
          </a:xfrm>
        </p:grpSpPr>
        <p:sp>
          <p:nvSpPr>
            <p:cNvPr id="1034" name="Rectangle 12"/>
            <p:cNvSpPr>
              <a:spLocks noChangeArrowheads="1"/>
            </p:cNvSpPr>
            <p:nvPr/>
          </p:nvSpPr>
          <p:spPr bwMode="gray">
            <a:xfrm>
              <a:off x="1" y="196"/>
              <a:ext cx="5766" cy="64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-1" y="514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306629"/>
            <a:ext cx="9144000" cy="10614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536" y="285750"/>
            <a:ext cx="8280920" cy="101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6792"/>
            <a:ext cx="8229600" cy="48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1920" y="6525344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652CF0-5875-46DB-A7C4-7E0CDBE5CEE6}" type="datetime1">
              <a:rPr lang="ru-RU" smtClean="0"/>
              <a:t>16.01.2019</a:t>
            </a:fld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544" y="6525344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EPRASYS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5344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540EF2-C862-4AC5-B018-E5760BC28A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EPRASYS</a:t>
            </a:r>
            <a:br>
              <a:rPr lang="ru-RU" dirty="0"/>
            </a:br>
            <a:r>
              <a:rPr lang="en-US" dirty="0"/>
              <a:t>Aero OSS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924800" cy="182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Управление пред и </a:t>
            </a:r>
            <a:r>
              <a:rPr lang="ru-RU" sz="3600" dirty="0" err="1"/>
              <a:t>подполетной</a:t>
            </a:r>
            <a:r>
              <a:rPr lang="ru-RU" sz="3600" dirty="0"/>
              <a:t> подготовкой </a:t>
            </a:r>
            <a:br>
              <a:rPr lang="ru-RU" sz="3600" dirty="0"/>
            </a:br>
            <a:r>
              <a:rPr lang="ru-RU" sz="3600" dirty="0"/>
              <a:t>воздушных судов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/>
              <a:t>Рабочее место Супервизора и Исполнителя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Простота интерфейса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Работа при негарантированном подключении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Накопление и отправка пакета данных для </a:t>
            </a:r>
            <a:r>
              <a:rPr lang="en-US" dirty="0"/>
              <a:t>GPS</a:t>
            </a:r>
            <a:endParaRPr lang="ru-RU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Отправка последней информации</a:t>
            </a:r>
            <a:r>
              <a:rPr lang="en-US" dirty="0"/>
              <a:t> </a:t>
            </a:r>
            <a:r>
              <a:rPr lang="uk-UA" dirty="0"/>
              <a:t>для </a:t>
            </a:r>
            <a:r>
              <a:rPr lang="en-US" dirty="0"/>
              <a:t>GPS</a:t>
            </a:r>
            <a:endParaRPr lang="uk-UA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Ожидание подключения и гарантированная доставка для технологических данных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Обмен данными на основе </a:t>
            </a:r>
            <a:r>
              <a:rPr lang="en-US" dirty="0"/>
              <a:t>http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Установка периодичности запросов</a:t>
            </a:r>
          </a:p>
        </p:txBody>
      </p:sp>
      <p:pic>
        <p:nvPicPr>
          <p:cNvPr id="6" name="Picture 3" descr="S:\Projects\Аэрофлот\Презентации\Картинки\Aero screens\Supervisor 3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3214" y="1913188"/>
            <a:ext cx="2228572" cy="401904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49464-4A14-48A8-9084-2F46CD20B28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/>
              <a:t>Полномасштабный клиент с интегрированной ГИС</a:t>
            </a:r>
          </a:p>
          <a:p>
            <a:pPr eaLnBrk="1" hangingPunct="1"/>
            <a:r>
              <a:rPr lang="ru-RU" sz="2400"/>
              <a:t>Работа с сервером на основе компонентов клиентского доступа баз данных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/>
              <a:t>Рабочее место Диспетчера и Менеджера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5CD14-0308-4287-8650-87BFAD0C802E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3317" name="Picture 5" descr="S:\Projects\Аэрофлот\Презентации\Картинки\Aero screens\Dispatcher 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/>
          <a:stretch>
            <a:fillRect/>
          </a:stretch>
        </p:blipFill>
        <p:spPr bwMode="auto">
          <a:xfrm>
            <a:off x="685800" y="2971800"/>
            <a:ext cx="76962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/>
              <a:t>Мониторинг на ГИС расположения объектов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/>
              <a:t>Актуальное местоположение объектов</a:t>
            </a:r>
          </a:p>
          <a:p>
            <a:pPr eaLnBrk="1" hangingPunct="1"/>
            <a:r>
              <a:rPr lang="ru-RU"/>
              <a:t>Сохранение истории движения</a:t>
            </a:r>
          </a:p>
          <a:p>
            <a:pPr eaLnBrk="1" hangingPunct="1"/>
            <a:r>
              <a:rPr lang="ru-RU"/>
              <a:t>Анализ истории движения и оптимизация логистики</a:t>
            </a:r>
          </a:p>
        </p:txBody>
      </p:sp>
      <p:pic>
        <p:nvPicPr>
          <p:cNvPr id="8" name="Picture 5" descr="S:\Projects\Аэрофлот\Презентации\Картинки\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199" r="8655" b="8886"/>
          <a:stretch>
            <a:fillRect/>
          </a:stretch>
        </p:blipFill>
        <p:spPr>
          <a:xfrm>
            <a:off x="4038600" y="1295400"/>
            <a:ext cx="4800600" cy="48768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71180-A751-47EC-B88F-9A84115813E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91400" y="44196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8200" y="44196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056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4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91400" y="22860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62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196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62600" y="2590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15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 стрелкой 18"/>
          <p:cNvCxnSpPr>
            <a:endCxn id="17" idx="2"/>
          </p:cNvCxnSpPr>
          <p:nvPr/>
        </p:nvCxnSpPr>
        <p:spPr>
          <a:xfrm>
            <a:off x="3581400" y="2286000"/>
            <a:ext cx="21336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Диспетчерская и менеджеры</a:t>
            </a:r>
          </a:p>
          <a:p>
            <a:pPr lvl="1" eaLnBrk="1" hangingPunct="1"/>
            <a:r>
              <a:rPr lang="ru-RU"/>
              <a:t>актуальное состояние хода выполнения работ </a:t>
            </a:r>
          </a:p>
          <a:p>
            <a:pPr lvl="1" eaLnBrk="1" hangingPunct="1"/>
            <a:r>
              <a:rPr lang="ru-RU"/>
              <a:t>актуальная дислокация объектов</a:t>
            </a:r>
          </a:p>
          <a:p>
            <a:pPr eaLnBrk="1" hangingPunct="1"/>
            <a:r>
              <a:rPr lang="ru-RU"/>
              <a:t>Менеджеры</a:t>
            </a:r>
          </a:p>
          <a:p>
            <a:pPr lvl="1" eaLnBrk="1" hangingPunct="1"/>
            <a:r>
              <a:rPr lang="ru-RU"/>
              <a:t>история прохождения работ в специальных срезах</a:t>
            </a:r>
          </a:p>
          <a:p>
            <a:pPr lvl="1" eaLnBrk="1" hangingPunct="1"/>
            <a:r>
              <a:rPr lang="ru-RU"/>
              <a:t>история движения объектов</a:t>
            </a:r>
          </a:p>
          <a:p>
            <a:pPr lvl="1" eaLnBrk="1" hangingPunct="1"/>
            <a:r>
              <a:rPr lang="ru-RU"/>
              <a:t>история занятости персонала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Поддержка принятия решений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48F58-41C6-474C-883F-899C56DAB87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24237"/>
          <a:stretch>
            <a:fillRect/>
          </a:stretch>
        </p:blipFill>
        <p:spPr>
          <a:xfrm>
            <a:off x="0" y="1676400"/>
            <a:ext cx="9018588" cy="43434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Интеграция с системами других производителей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148BE-CFCE-4F77-A300-8129E878632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Система отчетности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Технологии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FastReport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Excel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Word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Виды отчетов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Табличные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Текстовые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Графики, диаграммы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ГИС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Построитель отчетов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447800"/>
          <a:ext cx="403860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A5A5B-856E-402F-944C-880500AB252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Модульная система с интегрированной ГИС</a:t>
            </a:r>
          </a:p>
          <a:p>
            <a:pPr lvl="1" eaLnBrk="1" hangingPunct="1"/>
            <a:r>
              <a:rPr lang="ru-RU"/>
              <a:t>Быстрое разворачивание</a:t>
            </a:r>
          </a:p>
          <a:p>
            <a:pPr lvl="1" eaLnBrk="1" hangingPunct="1"/>
            <a:r>
              <a:rPr lang="ru-RU"/>
              <a:t>Единый эргономичный интерфейс</a:t>
            </a:r>
          </a:p>
          <a:p>
            <a:pPr lvl="1" eaLnBrk="1" hangingPunct="1"/>
            <a:r>
              <a:rPr lang="ru-RU"/>
              <a:t>Быстрое наращивание функциональности и масштабирование</a:t>
            </a:r>
          </a:p>
          <a:p>
            <a:pPr eaLnBrk="1" hangingPunct="1"/>
            <a:r>
              <a:rPr lang="ru-RU"/>
              <a:t>Ориентированность системы на работу с промышленными объемами данных</a:t>
            </a:r>
          </a:p>
          <a:p>
            <a:pPr eaLnBrk="1" hangingPunct="1"/>
            <a:r>
              <a:rPr lang="ru-RU"/>
              <a:t>Корпоративное лицензирование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Преимущества </a:t>
            </a:r>
            <a:r>
              <a:rPr lang="en-US"/>
              <a:t>EPRASYS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5627-16C0-4A5E-B156-32208B86A8E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Содержимое 9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sz="2400"/>
              <a:t>Управление работами по техническому обслуживанию. </a:t>
            </a:r>
            <a:r>
              <a:rPr lang="en-US" sz="2400"/>
              <a:t>GPS </a:t>
            </a:r>
            <a:r>
              <a:rPr lang="ru-RU" sz="2400"/>
              <a:t>позиционирование. </a:t>
            </a:r>
            <a:r>
              <a:rPr lang="en-US" sz="2400"/>
              <a:t>GSM </a:t>
            </a:r>
            <a:r>
              <a:rPr lang="ru-RU" sz="2400"/>
              <a:t>удаленное управление.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sz="2400"/>
              <a:t>Управление технической эксплуатацией. 1000 пользователей. Распределение и контроль работ. Обслуживание абонентов.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sz="2400"/>
              <a:t>Управление магистралями. Управление работами по обслуживанию.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sz="2400"/>
              <a:t>Управление инвентаризацией и планированием.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/>
              <a:t>Успешные аналогии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2A4B1-FABB-41B0-AA27-0F54C3913BC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18520" r="80663" b="66328"/>
          <a:stretch>
            <a:fillRect/>
          </a:stretch>
        </p:blipFill>
        <p:spPr bwMode="auto">
          <a:xfrm>
            <a:off x="304800" y="16764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1784" r="84070" b="73062"/>
          <a:stretch>
            <a:fillRect/>
          </a:stretch>
        </p:blipFill>
        <p:spPr bwMode="auto">
          <a:xfrm>
            <a:off x="1143000" y="53340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t="11784" r="44324" b="73062"/>
          <a:stretch>
            <a:fillRect/>
          </a:stretch>
        </p:blipFill>
        <p:spPr bwMode="auto">
          <a:xfrm>
            <a:off x="228600" y="5334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0" t="70712" r="40915" b="20869"/>
          <a:stretch>
            <a:fillRect/>
          </a:stretch>
        </p:blipFill>
        <p:spPr bwMode="auto">
          <a:xfrm>
            <a:off x="304800" y="35814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ВАТ &quot;Укртелеком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42387" b="13725"/>
          <a:stretch>
            <a:fillRect/>
          </a:stretch>
        </p:blipFill>
        <p:spPr bwMode="auto">
          <a:xfrm>
            <a:off x="228600" y="4495800"/>
            <a:ext cx="1295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Получение актуальной картины для поддержки принятия решений</a:t>
            </a:r>
          </a:p>
          <a:p>
            <a:pPr eaLnBrk="1" hangingPunct="1"/>
            <a:r>
              <a:rPr lang="ru-RU"/>
              <a:t>Оптимизация обмена информацией на основе современных технологий</a:t>
            </a:r>
          </a:p>
          <a:p>
            <a:pPr eaLnBrk="1" hangingPunct="1"/>
            <a:r>
              <a:rPr lang="ru-RU"/>
              <a:t>Оптимизация рабочего времени</a:t>
            </a:r>
          </a:p>
          <a:p>
            <a:pPr eaLnBrk="1" hangingPunct="1"/>
            <a:r>
              <a:rPr lang="ru-RU"/>
              <a:t>Оптимизация логистических процессов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Итоги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EE579-584B-4F38-9743-9857A7D48B3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Автоматизация управления наземным обслуживанием ВС</a:t>
            </a:r>
          </a:p>
          <a:p>
            <a:pPr lvl="1" eaLnBrk="1" hangingPunct="1"/>
            <a:r>
              <a:rPr lang="ru-RU"/>
              <a:t>Управление персоналом и работами</a:t>
            </a:r>
            <a:r>
              <a:rPr lang="en-US"/>
              <a:t> </a:t>
            </a:r>
            <a:endParaRPr lang="ru-RU"/>
          </a:p>
          <a:p>
            <a:pPr lvl="1" eaLnBrk="1" hangingPunct="1"/>
            <a:r>
              <a:rPr lang="ru-RU"/>
              <a:t>Мониторинг подвижных объектов</a:t>
            </a:r>
          </a:p>
          <a:p>
            <a:pPr lvl="1" eaLnBrk="1" hangingPunct="1"/>
            <a:r>
              <a:rPr lang="ru-RU"/>
              <a:t>Анализ и оптимизация</a:t>
            </a:r>
          </a:p>
          <a:p>
            <a:pPr eaLnBrk="1" hangingPunct="1"/>
            <a:r>
              <a:rPr lang="ru-RU"/>
              <a:t>Оптимизация ресурсов по управлению наземным обслуживанием ВС</a:t>
            </a:r>
          </a:p>
          <a:p>
            <a:pPr lvl="1" eaLnBrk="1" hangingPunct="1"/>
            <a:r>
              <a:rPr lang="ru-RU"/>
              <a:t>Материальных</a:t>
            </a:r>
          </a:p>
          <a:p>
            <a:pPr lvl="1" eaLnBrk="1" hangingPunct="1"/>
            <a:r>
              <a:rPr lang="ru-RU"/>
              <a:t>Рабочего времени</a:t>
            </a: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Поставленные цели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74CE5-E86F-49B1-967F-E4579C08E51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Создание единой информационной системы</a:t>
            </a:r>
          </a:p>
          <a:p>
            <a:pPr eaLnBrk="1" hangingPunct="1"/>
            <a:r>
              <a:rPr lang="ru-RU"/>
              <a:t>Создание единой сети передачи данных</a:t>
            </a:r>
          </a:p>
          <a:p>
            <a:pPr eaLnBrk="1" hangingPunct="1"/>
            <a:r>
              <a:rPr lang="ru-RU"/>
              <a:t>Оснащение специалистов специализированными ПК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Методы достижения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FCD66-0FF7-4B53-9234-151AF6BBA4D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Схема организации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40005-131D-45CD-9EB6-415AC3E1CFF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3" descr="S:\Projects\Аэрофлот\Картинки\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>
          <a:xfrm>
            <a:off x="457200" y="1666327"/>
            <a:ext cx="8229600" cy="4622308"/>
          </a:xfr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Электронная координация всех действий ДИСПЕТЧЕР-СУПЕРВАЙЗЕР-ИСПОЛНИТЕЛЬ</a:t>
            </a:r>
          </a:p>
          <a:p>
            <a:pPr eaLnBrk="1" hangingPunct="1"/>
            <a:r>
              <a:rPr lang="ru-RU"/>
              <a:t>Мониторинг на ГИС расположения объектов</a:t>
            </a:r>
          </a:p>
          <a:p>
            <a:pPr eaLnBrk="1" hangingPunct="1"/>
            <a:r>
              <a:rPr lang="ru-RU"/>
              <a:t>Единая актуальная картина событий для поддержки принятия решения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2D313C"/>
                </a:solidFill>
              </a:rPr>
              <a:t>Единая информационная система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B3A3D-F61B-4727-BCCB-B90BBA777F5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7" y="1557338"/>
            <a:ext cx="6931345" cy="4840287"/>
          </a:xfr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Схема организации работ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FA318-A41A-4A5C-90F4-59E8D03A0F5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Центр системы – единая база данных</a:t>
            </a:r>
          </a:p>
          <a:p>
            <a:pPr eaLnBrk="1" hangingPunct="1"/>
            <a:r>
              <a:rPr lang="ru-RU"/>
              <a:t>Все действия всех пользователей отражаются в базе данных</a:t>
            </a:r>
          </a:p>
          <a:p>
            <a:pPr eaLnBrk="1" hangingPunct="1"/>
            <a:r>
              <a:rPr lang="ru-RU"/>
              <a:t>Все пользователи получают достоверную информацию из базы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Единая информационная система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FA875-64FF-4B35-918B-0E832A70511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77792"/>
              </p:ext>
            </p:extLst>
          </p:nvPr>
        </p:nvGraphicFramePr>
        <p:xfrm>
          <a:off x="457200" y="1557338"/>
          <a:ext cx="8229600" cy="48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Электронная координация действий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12387-CBA6-423E-B6C5-BE3081EAE20D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/>
              <a:t>Исполнителя и Супервизора - </a:t>
            </a:r>
            <a:r>
              <a:rPr lang="en-US"/>
              <a:t>Eprasys Lite </a:t>
            </a:r>
            <a:endParaRPr lang="ru-RU"/>
          </a:p>
          <a:p>
            <a:pPr lvl="1" eaLnBrk="1" hangingPunct="1"/>
            <a:r>
              <a:rPr lang="ru-RU"/>
              <a:t>Специализированные защищенные терминалы</a:t>
            </a:r>
          </a:p>
          <a:p>
            <a:pPr lvl="1" eaLnBrk="1" hangingPunct="1"/>
            <a:r>
              <a:rPr lang="ru-RU"/>
              <a:t>Сообщение своих </a:t>
            </a:r>
            <a:r>
              <a:rPr lang="en-US"/>
              <a:t>GPS </a:t>
            </a:r>
            <a:r>
              <a:rPr lang="ru-RU"/>
              <a:t>координат</a:t>
            </a:r>
          </a:p>
          <a:p>
            <a:pPr lvl="1" eaLnBrk="1" hangingPunct="1"/>
            <a:r>
              <a:rPr lang="ru-RU"/>
              <a:t>Работа с негарантированной сетью</a:t>
            </a:r>
            <a:endParaRPr lang="en-US"/>
          </a:p>
          <a:p>
            <a:pPr eaLnBrk="1" hangingPunct="1"/>
            <a:r>
              <a:rPr lang="ru-RU"/>
              <a:t>Диспетчера и Менеджера – </a:t>
            </a:r>
            <a:r>
              <a:rPr lang="en-US"/>
              <a:t>Eprasys Universal</a:t>
            </a:r>
          </a:p>
          <a:p>
            <a:pPr lvl="1" eaLnBrk="1" hangingPunct="1"/>
            <a:r>
              <a:rPr lang="ru-RU"/>
              <a:t>Стандартный ПК</a:t>
            </a:r>
          </a:p>
          <a:p>
            <a:pPr lvl="1" eaLnBrk="1" hangingPunct="1"/>
            <a:r>
              <a:rPr lang="ru-RU"/>
              <a:t>Постоянное сетевое подключение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Специализированные АРМ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1C1E4-FCE8-4C2B-BCD6-B18985E1918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EPRASYS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Другая 2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F2740C"/>
      </a:accent2>
      <a:accent3>
        <a:srgbClr val="669900"/>
      </a:accent3>
      <a:accent4>
        <a:srgbClr val="174578"/>
      </a:accent4>
      <a:accent5>
        <a:srgbClr val="AACAE2"/>
      </a:accent5>
      <a:accent6>
        <a:srgbClr val="FFCC00"/>
      </a:accent6>
      <a:hlink>
        <a:srgbClr val="0066CC"/>
      </a:hlink>
      <a:folHlink>
        <a:srgbClr val="00666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721</TotalTime>
  <Words>414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Presentation</vt:lpstr>
      <vt:lpstr>EPRASYS Aero OSS</vt:lpstr>
      <vt:lpstr>Поставленные цели</vt:lpstr>
      <vt:lpstr>Методы достижения</vt:lpstr>
      <vt:lpstr>Схема организации системы</vt:lpstr>
      <vt:lpstr>Единая информационная система</vt:lpstr>
      <vt:lpstr>Схема организации работ</vt:lpstr>
      <vt:lpstr>Единая информационная система</vt:lpstr>
      <vt:lpstr>Электронная координация действий</vt:lpstr>
      <vt:lpstr>Специализированные АРМ</vt:lpstr>
      <vt:lpstr>Рабочее место Супервизора и Исполнителя</vt:lpstr>
      <vt:lpstr>Рабочее место Диспетчера и Менеджера</vt:lpstr>
      <vt:lpstr>Мониторинг на ГИС расположения объектов</vt:lpstr>
      <vt:lpstr>Поддержка принятия решений</vt:lpstr>
      <vt:lpstr>Интеграция с системами других производителей</vt:lpstr>
      <vt:lpstr>Система отчетности</vt:lpstr>
      <vt:lpstr>Преимущества EPRASYS</vt:lpstr>
      <vt:lpstr>Успешные аналогии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aas</dc:creator>
  <cp:lastModifiedBy>V_LYUBARSKIY</cp:lastModifiedBy>
  <cp:revision>117</cp:revision>
  <dcterms:created xsi:type="dcterms:W3CDTF">2010-03-17T09:49:36Z</dcterms:created>
  <dcterms:modified xsi:type="dcterms:W3CDTF">2019-01-16T10:57:23Z</dcterms:modified>
</cp:coreProperties>
</file>